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3" r:id="rId2"/>
    <p:sldId id="258" r:id="rId3"/>
    <p:sldId id="259" r:id="rId4"/>
    <p:sldId id="281" r:id="rId5"/>
    <p:sldId id="260" r:id="rId6"/>
    <p:sldId id="261" r:id="rId7"/>
    <p:sldId id="270" r:id="rId8"/>
    <p:sldId id="271" r:id="rId9"/>
    <p:sldId id="280" r:id="rId10"/>
    <p:sldId id="269" r:id="rId11"/>
    <p:sldId id="284" r:id="rId12"/>
    <p:sldId id="273" r:id="rId13"/>
    <p:sldId id="286" r:id="rId14"/>
    <p:sldId id="275" r:id="rId15"/>
    <p:sldId id="287" r:id="rId16"/>
    <p:sldId id="272" r:id="rId17"/>
    <p:sldId id="262" r:id="rId18"/>
    <p:sldId id="263" r:id="rId19"/>
    <p:sldId id="264" r:id="rId20"/>
    <p:sldId id="265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23" autoAdjust="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7C9D7-B927-4FD9-B387-B430114FE931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7D852-E7CF-4CEE-AB97-BD7F7B8A7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6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C2494-2780-4604-BC43-3E09934D6A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4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ভিডিওটি দেখিয়ে</a:t>
            </a:r>
            <a:r>
              <a:rPr lang="bn-IN" baseline="0" dirty="0" smtClean="0"/>
              <a:t> </a:t>
            </a:r>
            <a:r>
              <a:rPr lang="bn-IN" dirty="0" smtClean="0"/>
              <a:t>শিক্ষার্থীদের</a:t>
            </a:r>
            <a:r>
              <a:rPr lang="bn-IN" baseline="0" dirty="0" smtClean="0"/>
              <a:t>  ভিডিও সম্পর্কিত বিভিন্ন প্রশ্ন করা হবে ।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দৈব-চয়নের</a:t>
            </a:r>
            <a:r>
              <a:rPr lang="bn-IN" baseline="0" dirty="0" smtClean="0"/>
              <a:t> মাধ্যমে নির্বাচিত দু-একজন শিক্ষার্থী মৌখিক বা বোর্ডে লিখিতভাবে উপস্থাপন করবে । অন্যান্য শিক্ষার্থীদেরকেও উপস্থাপনের জন্য উৎসাহিত করা হবে 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25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dirty="0" smtClean="0"/>
              <a:t>শিক্ষার্থীদের</a:t>
            </a:r>
            <a:r>
              <a:rPr lang="bn-IN" b="0" baseline="0" dirty="0" smtClean="0"/>
              <a:t> প্রশ্ন করা হবে – নারীদের সচেতন হয়ে ওঠার বড় প্রমাণ কী?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45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দৈব-চয়নের</a:t>
            </a:r>
            <a:r>
              <a:rPr lang="bn-IN" baseline="0" dirty="0" smtClean="0"/>
              <a:t> মাধ্যমে নির্বাচিত দু-একটি দল মৌখিক বা বোর্ডে লিখিতভাবে উপস্থাপন করবে । অন্যান্য দলকেও উপস্থাপনের জন্য উৎসাহিত করা হবে 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9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NikoshBAN" pitchFamily="2" charset="0"/>
                <a:ea typeface="+mn-ea"/>
                <a:cs typeface="NikoshBAN" pitchFamily="2" charset="0"/>
              </a:rPr>
              <a:t>এই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NikoshBAN" pitchFamily="2" charset="0"/>
                <a:ea typeface="+mn-ea"/>
                <a:cs typeface="NikoshBAN" pitchFamily="2" charset="0"/>
              </a:rPr>
              <a:t>Slide-</a:t>
            </a:r>
            <a:r>
              <a:rPr lang="bn-IN" sz="1200" kern="1200" dirty="0" smtClean="0">
                <a:solidFill>
                  <a:schemeClr val="tx1"/>
                </a:solidFill>
                <a:effectLst/>
                <a:latin typeface="NikoshBAN" pitchFamily="2" charset="0"/>
                <a:ea typeface="+mn-ea"/>
                <a:cs typeface="NikoshBAN" pitchFamily="2" charset="0"/>
              </a:rPr>
              <a:t>এর ছবিগুলো দেখিয়ে শিক্ষার্থীদের প্রশ্নোত্তরের মাধ্যমে পাঠ ঘোষণা করা হবে।</a:t>
            </a:r>
            <a:endParaRPr lang="en-US" sz="1200" kern="1200" dirty="0" smtClean="0">
              <a:solidFill>
                <a:schemeClr val="tx1"/>
              </a:solidFill>
              <a:effectLst/>
              <a:latin typeface="NikoshBAN" pitchFamily="2" charset="0"/>
              <a:ea typeface="+mn-ea"/>
              <a:cs typeface="NikoshBAN" pitchFamily="2" charset="0"/>
            </a:endParaRPr>
          </a:p>
          <a:p>
            <a:r>
              <a:rPr lang="bn-IN" sz="1200" kern="1200" dirty="0" smtClean="0">
                <a:solidFill>
                  <a:schemeClr val="tx1"/>
                </a:solidFill>
                <a:effectLst/>
                <a:latin typeface="NikoshBAN" pitchFamily="2" charset="0"/>
                <a:ea typeface="+mn-ea"/>
                <a:cs typeface="NikoshBAN" pitchFamily="2" charset="0"/>
              </a:rPr>
              <a:t>যেমন- ছবিতে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NikoshBAN" pitchFamily="2" charset="0"/>
                <a:ea typeface="+mn-ea"/>
                <a:cs typeface="NikoshBAN" pitchFamily="2" charset="0"/>
              </a:rPr>
              <a:t> কারা এবং কেন একত্রিত হয়েছে? </a:t>
            </a:r>
            <a:endParaRPr lang="bn-IN" sz="1200" kern="1200" dirty="0" smtClean="0">
              <a:solidFill>
                <a:schemeClr val="tx1"/>
              </a:solidFill>
              <a:effectLst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6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dirty="0" smtClean="0"/>
              <a:t>শিক্ষার্থীদের</a:t>
            </a:r>
            <a:r>
              <a:rPr lang="bn-IN" b="0" baseline="0" dirty="0" smtClean="0"/>
              <a:t> প্রশ্ন করা হবে – বাংলাদেশের সংবিধানে  নারী-পুরুষের অধিকার কেমন?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5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="0" dirty="0" smtClean="0"/>
              <a:t>শিক্ষার্থীদের</a:t>
            </a:r>
            <a:r>
              <a:rPr lang="bn-IN" b="0" baseline="0" dirty="0" smtClean="0"/>
              <a:t> প্রশ্ন করা হবে – জাতিসংঘ সনদে নারী-পুরুষের অধিকার কেমন?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9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dirty="0" smtClean="0"/>
              <a:t>শিক্ষার্থীদের</a:t>
            </a:r>
            <a:r>
              <a:rPr lang="bn-IN" b="0" baseline="0" dirty="0" smtClean="0"/>
              <a:t> প্রশ্ন করা হবে –  সমানাধিকার কী?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83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ভিডিওটি দেখিয়ে</a:t>
            </a:r>
            <a:r>
              <a:rPr lang="bn-IN" baseline="0" dirty="0" smtClean="0"/>
              <a:t> </a:t>
            </a:r>
            <a:r>
              <a:rPr lang="bn-IN" dirty="0" smtClean="0"/>
              <a:t>শিক্ষার্থীদের</a:t>
            </a:r>
            <a:r>
              <a:rPr lang="bn-IN" baseline="0" dirty="0" smtClean="0"/>
              <a:t>  ভিডিও সম্পর্কিত বিভিন্ন প্রশ্ন করা হবে ।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দৈব-চয়নের</a:t>
            </a:r>
            <a:r>
              <a:rPr lang="bn-IN" baseline="0" dirty="0" smtClean="0"/>
              <a:t> মাধ্যমে নির্বাচিত দু-একজন শিক্ষার্থী মৌখিক বা বোর্ডে লিখিতভাবে উপস্থাপন করবে । অন্যান্য শিক্ষার্থীদেরকেও উপস্থাপনের জন্য উৎসাহিত করা হবে 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7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dirty="0" smtClean="0"/>
              <a:t>শিক্ষার্থীদের</a:t>
            </a:r>
            <a:r>
              <a:rPr lang="bn-IN" b="0" baseline="0" dirty="0" smtClean="0"/>
              <a:t> প্রশ্ন করা হবে – সনদপত্রে বাবার নামের পাশাপাশি কার নাম লেখা বাধ্যতামূলক?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58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অডিওটি শুনিয়ে</a:t>
            </a:r>
            <a:r>
              <a:rPr lang="bn-IN" baseline="0" dirty="0" smtClean="0"/>
              <a:t> </a:t>
            </a:r>
            <a:r>
              <a:rPr lang="bn-IN" dirty="0" smtClean="0"/>
              <a:t>শিক্ষার্থীদের</a:t>
            </a:r>
            <a:r>
              <a:rPr lang="bn-IN" baseline="0" dirty="0" smtClean="0"/>
              <a:t>  অডিও সম্পর্কিত বিভিন্ন প্রশ্ন করা হবে ।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দৈব-চয়নের</a:t>
            </a:r>
            <a:r>
              <a:rPr lang="bn-IN" baseline="0" dirty="0" smtClean="0"/>
              <a:t> মাধ্যমে নির্বাচিত দু-একজন শিক্ষার্থী মৌখিক বা বোর্ডে লিখিতভাবে উপস্থাপন করবে । অন্যান্য শিক্ষার্থীদেরকেও উপস্থাপনের জন্য উৎসাহিত করা হবে 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44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dirty="0" smtClean="0"/>
              <a:t>শিক্ষার্থীদের</a:t>
            </a:r>
            <a:r>
              <a:rPr lang="bn-IN" b="0" baseline="0" dirty="0" smtClean="0"/>
              <a:t> প্রশ্ন করা হবে –  মাতৃত্বকালীন ছুটি কয়মাস? আগে কয় মাস ছিল?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D852-E7CF-4CEE-AB97-BD7F7B8A78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25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865055"/>
            <a:ext cx="7467600" cy="2554545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এই কন্টেন্টের স্লাইডগুলোর </a:t>
            </a:r>
            <a:r>
              <a:rPr lang="bn-IN" sz="4000" b="1" dirty="0">
                <a:ln/>
                <a:latin typeface="NikoshBAN" pitchFamily="2" charset="0"/>
                <a:cs typeface="NikoshBAN" pitchFamily="2" charset="0"/>
              </a:rPr>
              <a:t>নিচে </a:t>
            </a:r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প্রয়োজনীয় </a:t>
            </a:r>
          </a:p>
          <a:p>
            <a:r>
              <a:rPr lang="bn-IN" sz="40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‘দিক-নির্দেশনা’ </a:t>
            </a:r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দেওয়া আছে। </a:t>
            </a:r>
          </a:p>
          <a:p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উপস্থাপনের পূর্বে </a:t>
            </a:r>
            <a:r>
              <a:rPr lang="bn-IN" sz="40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‘স্লাইড-নোটগুলো’ </a:t>
            </a:r>
            <a:r>
              <a:rPr lang="bn-IN" sz="4000" b="1" dirty="0" smtClean="0">
                <a:ln/>
                <a:latin typeface="NikoshBAN" pitchFamily="2" charset="0"/>
                <a:cs typeface="NikoshBAN" pitchFamily="2" charset="0"/>
              </a:rPr>
              <a:t>দেখে নিলে পাঠটি অধিক ফলপ্রসূ হতে পারে। </a:t>
            </a:r>
            <a:endParaRPr lang="en-US" sz="40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613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328208"/>
            <a:ext cx="78486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 নারীর অধিকার নিশ্চিত করতে সরকার কর্তৃক গৃহীত ব্যবস্থা</a:t>
            </a:r>
          </a:p>
        </p:txBody>
      </p:sp>
    </p:spTree>
    <p:extLst>
      <p:ext uri="{BB962C8B-B14F-4D97-AF65-F5344CB8AC3E}">
        <p14:creationId xmlns:p14="http://schemas.microsoft.com/office/powerpoint/2010/main" val="38709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79632"/>
              </p:ext>
            </p:extLst>
          </p:nvPr>
        </p:nvGraphicFramePr>
        <p:xfrm>
          <a:off x="2895600" y="501133"/>
          <a:ext cx="2667000" cy="225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95600" y="501133"/>
                        <a:ext cx="2667000" cy="225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372172" y="2751415"/>
            <a:ext cx="6328976" cy="3877985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উচ্চ মাধ্যমিক শ্রেণি পর্যন্ত </a:t>
            </a:r>
            <a:endParaRPr lang="en-US" sz="6000" b="1" dirty="0" smtClean="0">
              <a:ln/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বিনা বেতনে পড়ার সুযোগ </a:t>
            </a:r>
          </a:p>
          <a:p>
            <a:pPr algn="ctr"/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ও </a:t>
            </a:r>
          </a:p>
          <a:p>
            <a:pPr algn="ctr"/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উপবৃত্তির ব্যবস্থা</a:t>
            </a:r>
            <a:r>
              <a:rPr lang="bn-IN" sz="6600" b="1" dirty="0" smtClean="0">
                <a:ln/>
                <a:latin typeface="NikoshBAN" pitchFamily="2" charset="0"/>
                <a:cs typeface="NikoshBAN" pitchFamily="2" charset="0"/>
              </a:rPr>
              <a:t>  </a:t>
            </a:r>
            <a:endParaRPr lang="en-US" sz="40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276443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533273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3212" y="149959"/>
            <a:ext cx="3628388" cy="6555641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সন্তানের নামের সঙ্গে বাবার নামের পাশাপাশি মায়ের নামও লেখা বাধ্যতামূলক </a:t>
            </a:r>
            <a:endParaRPr lang="en-US" sz="3600" b="1" dirty="0">
              <a:ln/>
            </a:endParaRPr>
          </a:p>
        </p:txBody>
      </p:sp>
      <p:sp>
        <p:nvSpPr>
          <p:cNvPr id="4" name="Minus 3"/>
          <p:cNvSpPr/>
          <p:nvPr/>
        </p:nvSpPr>
        <p:spPr>
          <a:xfrm>
            <a:off x="-29846" y="4648200"/>
            <a:ext cx="2773046" cy="2286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177246"/>
              </p:ext>
            </p:extLst>
          </p:nvPr>
        </p:nvGraphicFramePr>
        <p:xfrm>
          <a:off x="2839156" y="1066800"/>
          <a:ext cx="2980266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39156" y="1066800"/>
                        <a:ext cx="2980266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3928408"/>
            <a:ext cx="8305800" cy="1938992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নারী নির্যাতন ও</a:t>
            </a:r>
            <a:r>
              <a:rPr lang="en-US" sz="60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এসিড সন্ত্রাস রোধে</a:t>
            </a:r>
            <a:r>
              <a:rPr lang="en-US" sz="60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r>
              <a:rPr lang="bn-IN" sz="6000" b="1" dirty="0" smtClean="0">
                <a:ln/>
                <a:latin typeface="NikoshBAN" pitchFamily="2" charset="0"/>
                <a:cs typeface="NikoshBAN" pitchFamily="2" charset="0"/>
              </a:rPr>
              <a:t>কঠোর আইন প্রবর্তন  </a:t>
            </a:r>
            <a:endParaRPr lang="en-US" sz="60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223549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456" y="5486400"/>
            <a:ext cx="8980344" cy="1107996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6600" b="1" dirty="0" smtClean="0">
                <a:ln/>
                <a:latin typeface="NikoshBAN" pitchFamily="2" charset="0"/>
                <a:cs typeface="NikoshBAN" pitchFamily="2" charset="0"/>
              </a:rPr>
              <a:t>মাতৃত্বকালীন ছুটির সময় বাড়ানো  </a:t>
            </a:r>
            <a:endParaRPr lang="en-US" sz="4000" b="1" dirty="0">
              <a:ln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84" y="76200"/>
            <a:ext cx="5886687" cy="53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203180"/>
              </p:ext>
            </p:extLst>
          </p:nvPr>
        </p:nvGraphicFramePr>
        <p:xfrm>
          <a:off x="2514600" y="1309687"/>
          <a:ext cx="3505200" cy="295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0" y="1309687"/>
                        <a:ext cx="3505200" cy="295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83962" y="4419600"/>
            <a:ext cx="7587333" cy="1107996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6600" b="1" dirty="0" smtClean="0">
                <a:ln/>
                <a:latin typeface="NikoshBAN" pitchFamily="2" charset="0"/>
                <a:cs typeface="NikoshBAN" pitchFamily="2" charset="0"/>
              </a:rPr>
              <a:t>সচেতনতা সৃষ্টি করতে হবে   </a:t>
            </a:r>
            <a:endParaRPr lang="en-US" sz="40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81951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ICTURE-1 # 02-10-2014\SHIKKHOK SOMMELON -2014\Awards\DSC03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709"/>
            <a:ext cx="6935395" cy="51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2387" y="5267558"/>
            <a:ext cx="7872669" cy="1569660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বিভিন্ন সভা সমিতি</a:t>
            </a:r>
            <a:r>
              <a:rPr lang="en-US" sz="48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সম্মেলনে অংশগ্রহণই </a:t>
            </a:r>
          </a:p>
          <a:p>
            <a:pPr algn="ctr"/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নারীদের সচেতন হয়ে ওঠার বড় প্রমাণ  </a:t>
            </a:r>
            <a:endParaRPr lang="en-US" sz="28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2194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39914"/>
            <a:ext cx="90678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4000" b="1" cap="none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4000" b="1" cap="none" spc="150" dirty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947208"/>
            <a:ext cx="8534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40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bn-BD" sz="40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-গ্রুপ</a:t>
            </a:r>
            <a:r>
              <a:rPr lang="en-US" sz="40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</a:t>
            </a:r>
            <a:endParaRPr lang="bn-BD" sz="4000" b="1" cap="none" spc="150" dirty="0" smtClean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40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 সমাজে নারীর অধিকার অর্জনের পথে প্রধান বাধা কী? বর্ণনা </a:t>
            </a:r>
            <a:r>
              <a:rPr lang="bn-IN" sz="4000" b="1" spc="150" dirty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করো।</a:t>
            </a:r>
            <a:endParaRPr lang="en-US" sz="40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" y="4233208"/>
            <a:ext cx="8534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40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</a:t>
            </a:r>
            <a:r>
              <a:rPr lang="bn-BD" sz="40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-গ্রুপ</a:t>
            </a:r>
            <a:r>
              <a:rPr lang="en-US" sz="40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</a:t>
            </a:r>
            <a:endParaRPr lang="bn-BD" sz="4000" b="1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4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নারীর অধিকার প্রতিষ্ঠা ও তাদের অবস্থার উন্নয়নে সরকারের গ্রহণ করা পদক্ষেপগুলো উল্লেখ </a:t>
            </a:r>
            <a:r>
              <a:rPr lang="bn-IN" sz="40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করো</a:t>
            </a:r>
            <a:r>
              <a:rPr lang="bn-IN" sz="4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42302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736937"/>
            <a:ext cx="8686800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60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000" b="1" cap="none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278559"/>
            <a:ext cx="8229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</a:t>
            </a:r>
            <a:r>
              <a:rPr lang="bn-IN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নারীদের জন্য কোন ছুটি বাড়ানো হয়েছে? </a:t>
            </a:r>
            <a:endParaRPr lang="en-US" sz="4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201650"/>
            <a:ext cx="8077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4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bn-IN" sz="4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শিক্ষালাভের ক্ষেত্রে বাংলাদেশের      </a:t>
            </a:r>
          </a:p>
          <a:p>
            <a:r>
              <a:rPr lang="bn-IN" sz="4400" b="1" spc="150" dirty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মেয়েদের বৈষম্য ব্যাখ্যা করো। </a:t>
            </a:r>
            <a:endParaRPr lang="en-US" sz="4400" b="1" cap="none" spc="150" dirty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4716959"/>
            <a:ext cx="8534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</a:t>
            </a:r>
            <a:r>
              <a:rPr lang="bn-IN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সনদপত্রে বাবার নামের সাথে কার নাম </a:t>
            </a:r>
          </a:p>
          <a:p>
            <a:r>
              <a:rPr lang="bn-IN" sz="44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IN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লেখা বাধ্যতামূলক করা হয়েছে? </a:t>
            </a:r>
            <a:endParaRPr lang="en-US" sz="4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6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618" y="1828800"/>
            <a:ext cx="8839200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60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6000" b="1" cap="none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265" y="3655874"/>
            <a:ext cx="8021782" cy="1754326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5400" b="1" dirty="0" smtClean="0">
                <a:ln/>
                <a:latin typeface="NikoshBAN" pitchFamily="2" charset="0"/>
                <a:cs typeface="NikoshBAN" pitchFamily="2" charset="0"/>
              </a:rPr>
              <a:t>‘নারীর অধিকার প্রতিষ্ঠার সুলক্ষণ দেখা যাচ্ছে’– উক্তিটি বিশ্লেষণ করো। </a:t>
            </a:r>
            <a:endParaRPr lang="en-US" sz="16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34648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343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-310991"/>
            <a:ext cx="44958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IN" sz="13800" b="1" cap="none" spc="150" dirty="0" smtClean="0">
                <a:ln w="11430"/>
                <a:solidFill>
                  <a:srgbClr val="0033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3800" b="1" cap="none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4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70" y="-152400"/>
            <a:ext cx="968207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7901" y="314634"/>
            <a:ext cx="3751998" cy="491319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0"/>
              </a:avLst>
            </a:prstTxWarp>
            <a:spAutoFit/>
          </a:bodyPr>
          <a:lstStyle/>
          <a:p>
            <a:r>
              <a:rPr lang="bn-I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118" y="3475595"/>
            <a:ext cx="8418394" cy="1077218"/>
          </a:xfrm>
          <a:prstGeom prst="rect">
            <a:avLst/>
          </a:prstGeom>
          <a:ln w="53975">
            <a:solidFill>
              <a:schemeClr val="dk1">
                <a:alpha val="9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533" y="1669141"/>
            <a:ext cx="8295564" cy="12003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8945" y="233088"/>
            <a:ext cx="8619562" cy="654417"/>
            <a:chOff x="255497" y="219641"/>
            <a:chExt cx="9197787" cy="702777"/>
          </a:xfrm>
        </p:grpSpPr>
        <p:grpSp>
          <p:nvGrpSpPr>
            <p:cNvPr id="7" name="Group 6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8" name="Rectangle 7"/>
          <p:cNvSpPr/>
          <p:nvPr/>
        </p:nvSpPr>
        <p:spPr>
          <a:xfrm>
            <a:off x="2108793" y="4620329"/>
            <a:ext cx="5273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মোহাম্মদ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হাবীবুল ইসলাম সুমন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সহকারি অধ্যাপক,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ময়মনসিংহ। 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1633" y="5697547"/>
            <a:ext cx="43845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smtClean="0">
                <a:latin typeface="Nikosh" pitchFamily="2" charset="0"/>
                <a:cs typeface="Nikosh" pitchFamily="2" charset="0"/>
              </a:rPr>
              <a:t>রফিকুল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ইসলাম, 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r>
              <a:rPr lang="bn-IN" sz="3200" dirty="0" smtClean="0"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পাবনা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16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" y="-7441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44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উপস্থাপনায়</a:t>
            </a:r>
            <a:endParaRPr lang="en-US" sz="4400" b="1" cap="none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327660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5400" b="1" cap="none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খোরশেদ আলম আকন্দ </a:t>
            </a:r>
            <a:endParaRPr lang="en-US" sz="5400" b="1" cap="none" spc="150" dirty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3925669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36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বি, এ (সম্মান), এম, এ (বাংলা)</a:t>
            </a:r>
            <a:endParaRPr lang="en-US" sz="3600" b="1" cap="none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495800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সিনিয়র সহকারী শিক্ষক </a:t>
            </a:r>
            <a:endParaRPr lang="en-US" sz="36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021759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4400" b="1" cap="none" spc="150" dirty="0" smtClean="0">
                <a:ln w="11430"/>
                <a:solidFill>
                  <a:srgbClr val="AA069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কানিজ ফাতেমা গার্লস্‌ স্কুল, মানিকগঞ্জ। </a:t>
            </a:r>
            <a:endParaRPr lang="en-US" sz="4400" b="1" cap="none" spc="150" dirty="0">
              <a:ln w="11430"/>
              <a:solidFill>
                <a:srgbClr val="AA069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56782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 নম্বর</a:t>
            </a:r>
            <a:r>
              <a:rPr lang="en-US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০১১৯১৩১২৯০০ </a:t>
            </a:r>
            <a:endParaRPr lang="en-US" sz="36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211669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cap="none" spc="150" dirty="0" smtClean="0">
                <a:ln w="11430"/>
                <a:solidFill>
                  <a:srgbClr val="1F0DA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E-mail : khurshed.akand@yahoo.com</a:t>
            </a:r>
            <a:endParaRPr lang="en-US" sz="3600" b="1" cap="none" spc="150" dirty="0">
              <a:ln w="11430"/>
              <a:solidFill>
                <a:srgbClr val="1F0DA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600"/>
            <a:ext cx="4187495" cy="28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0" y="457200"/>
            <a:ext cx="8680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5250"/>
            <a:ext cx="906780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IN" sz="8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নারীর অধিকার    </a:t>
            </a:r>
            <a:endParaRPr lang="en-US" sz="48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1" y="7620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80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sz="4800" b="1" cap="none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5445204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IN" sz="72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৭ম</a:t>
            </a:r>
            <a:r>
              <a:rPr lang="bn-BD" sz="7200" b="1" cap="none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শ্রেণি </a:t>
            </a:r>
            <a:endParaRPr lang="en-US" sz="4400" b="1" cap="none" spc="150" dirty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4226004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6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 </a:t>
            </a:r>
            <a:r>
              <a:rPr lang="en-US" sz="6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6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</a:t>
            </a:r>
            <a:r>
              <a:rPr lang="bn-IN" sz="6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দেশ ও বিশ্ব পরিচয়</a:t>
            </a:r>
            <a:endParaRPr lang="en-US" sz="4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3124200"/>
            <a:ext cx="9067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IN" sz="72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অধ্যায়-৮, পাঠ-২ </a:t>
            </a:r>
            <a:endParaRPr lang="en-US" sz="7200" b="1" cap="none" spc="150" dirty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62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763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6600" b="1" cap="none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600" b="1" cap="none" spc="150" dirty="0">
              <a:ln w="11430"/>
              <a:solidFill>
                <a:srgbClr val="0033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828800"/>
            <a:ext cx="83058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3600" b="1" cap="none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 </a:t>
            </a:r>
            <a:r>
              <a:rPr lang="bn-IN" sz="36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...</a:t>
            </a:r>
            <a:r>
              <a:rPr lang="bn-BD" sz="3600" b="1" cap="none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3600" b="1" cap="none" spc="150" dirty="0" smtClean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</a:t>
            </a:r>
            <a:r>
              <a:rPr lang="bn-IN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নারীর অধিকার প্রতিষ্ঠা ও তাদের অবস্থার উন্নয়নে </a:t>
            </a:r>
            <a:endParaRPr lang="bn-IN" sz="3600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সরকারের </a:t>
            </a:r>
            <a:r>
              <a:rPr lang="bn-IN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গ্রহণ করা পদক্ষেপগুলো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 </a:t>
            </a:r>
          </a:p>
          <a:p>
            <a:r>
              <a:rPr lang="bn-IN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পারবে;</a:t>
            </a:r>
            <a:r>
              <a:rPr lang="bn-BD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IN" sz="3600" b="1" cap="none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6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bn-IN" sz="36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spc="150" dirty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 সমাজে নারীর অধিকার অর্জনের পথে </a:t>
            </a:r>
            <a:endParaRPr lang="bn-IN" sz="3600" b="1" spc="150" dirty="0" smtClean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b="1" spc="150" dirty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প্রধান </a:t>
            </a:r>
            <a:r>
              <a:rPr lang="bn-IN" sz="36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বাধা বর্ণনা </a:t>
            </a:r>
            <a:r>
              <a:rPr lang="bn-IN" sz="36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IN" sz="3600" b="1" spc="150" dirty="0" smtClean="0">
                <a:ln w="11430"/>
                <a:solidFill>
                  <a:srgbClr val="00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পারবে; </a:t>
            </a:r>
            <a:endParaRPr lang="bn-IN" sz="3600" b="1" spc="150" dirty="0" smtClean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6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bn-IN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শিক্ষালাভের ক্ষেত্রে বাংলাদেশের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মেয়েদের বৈষম্য </a:t>
            </a:r>
          </a:p>
          <a:p>
            <a:r>
              <a:rPr lang="bn-IN" sz="36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ব্যাখ্যা করতে </a:t>
            </a:r>
            <a:r>
              <a:rPr lang="bn-IN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পারবে। </a:t>
            </a:r>
            <a:endParaRPr lang="bn-IN" sz="3600" b="1" cap="none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4800600"/>
            <a:ext cx="8090596" cy="1846659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সংবিধানে নারী-পুরুষের সমানাধিকারের </a:t>
            </a:r>
          </a:p>
          <a:p>
            <a:pPr algn="ctr"/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স্বীকৃতি দেওয়া হয়েছে</a:t>
            </a:r>
            <a:r>
              <a:rPr lang="bn-IN" sz="54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r>
              <a:rPr lang="bn-IN" sz="6600" b="1" dirty="0" smtClean="0">
                <a:ln/>
                <a:latin typeface="NikoshBAN" pitchFamily="2" charset="0"/>
                <a:cs typeface="NikoshBAN" pitchFamily="2" charset="0"/>
              </a:rPr>
              <a:t>  </a:t>
            </a:r>
            <a:endParaRPr lang="en-US" sz="4000" b="1" dirty="0">
              <a:ln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4"/>
          <a:stretch/>
        </p:blipFill>
        <p:spPr>
          <a:xfrm>
            <a:off x="4945922" y="228600"/>
            <a:ext cx="3678074" cy="3974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6" y="228600"/>
            <a:ext cx="3974690" cy="39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4627" y="76200"/>
            <a:ext cx="4426974" cy="4985980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/>
                <a:solidFill>
                  <a:schemeClr val="accent1"/>
                </a:solidFill>
                <a:latin typeface="NikoshBAN" pitchFamily="2" charset="0"/>
                <a:cs typeface="NikoshBAN" pitchFamily="2" charset="0"/>
              </a:rPr>
              <a:t>Convention on the Elimination of all Forms of Discrimination Against Women </a:t>
            </a:r>
            <a:r>
              <a:rPr lang="bn-IN" sz="5400" b="1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n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r="15481"/>
          <a:stretch/>
        </p:blipFill>
        <p:spPr>
          <a:xfrm>
            <a:off x="0" y="60222"/>
            <a:ext cx="4564627" cy="495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88340"/>
            <a:ext cx="8991601" cy="1446550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IN" sz="4400" b="1" dirty="0" smtClean="0">
                <a:ln/>
                <a:latin typeface="NikoshBAN" pitchFamily="2" charset="0"/>
                <a:cs typeface="NikoshBAN" pitchFamily="2" charset="0"/>
              </a:rPr>
              <a:t>নারীর বৈষম্য বিলোপ</a:t>
            </a:r>
            <a:r>
              <a:rPr lang="bn-IN" sz="4400" b="1" dirty="0">
                <a:ln/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dirty="0" smtClean="0">
                <a:ln/>
                <a:latin typeface="NikoshBAN" pitchFamily="2" charset="0"/>
                <a:cs typeface="NikoshBAN" pitchFamily="2" charset="0"/>
              </a:rPr>
              <a:t>সংক্রান্ত জাতিসংঘ সনদ</a:t>
            </a:r>
            <a:r>
              <a:rPr lang="en-US" sz="44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’</a:t>
            </a:r>
            <a:r>
              <a:rPr lang="en-US" sz="4400" b="1" dirty="0" smtClean="0">
                <a:ln/>
                <a:latin typeface="NikoshBAN" pitchFamily="2" charset="0"/>
                <a:cs typeface="NikoshBAN" pitchFamily="2" charset="0"/>
              </a:rPr>
              <a:t>-</a:t>
            </a:r>
            <a:r>
              <a:rPr lang="bn-IN" sz="4400" b="1" dirty="0" smtClean="0">
                <a:ln/>
                <a:latin typeface="NikoshBAN" pitchFamily="2" charset="0"/>
                <a:cs typeface="NikoshBAN" pitchFamily="2" charset="0"/>
              </a:rPr>
              <a:t>এ</a:t>
            </a:r>
            <a:endParaRPr lang="en-US" sz="4400" b="1" dirty="0" smtClean="0">
              <a:ln/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4400" b="1" dirty="0" smtClean="0">
                <a:ln/>
                <a:latin typeface="NikoshBAN" pitchFamily="2" charset="0"/>
                <a:cs typeface="NikoshBAN" pitchFamily="2" charset="0"/>
              </a:rPr>
              <a:t> নারী-পুরুষের সমানাধিকারের কথা রয়েছে  </a:t>
            </a:r>
            <a:endParaRPr lang="en-US" sz="24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5278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957" y="5181600"/>
            <a:ext cx="9219191" cy="1569660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সমানাধিকার</a:t>
            </a:r>
            <a:r>
              <a:rPr lang="bn-IN" sz="48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’</a:t>
            </a:r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 বলতে সর্বস্তরে পুরুষের পাশাপাশি </a:t>
            </a:r>
          </a:p>
          <a:p>
            <a:pPr algn="ctr"/>
            <a:r>
              <a:rPr lang="bn-IN" sz="4800" b="1" dirty="0" smtClean="0">
                <a:ln/>
                <a:latin typeface="NikoshBAN" pitchFamily="2" charset="0"/>
                <a:cs typeface="NikoshBAN" pitchFamily="2" charset="0"/>
              </a:rPr>
              <a:t>নারীর সমান অধিকারকে বোঝানো হয়েছে    </a:t>
            </a:r>
            <a:endParaRPr lang="en-US" sz="2800" b="1" dirty="0">
              <a:ln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52" y="43639"/>
            <a:ext cx="5097848" cy="49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578</Words>
  <Application>Microsoft Office PowerPoint</Application>
  <PresentationFormat>On-screen Show (4:3)</PresentationFormat>
  <Paragraphs>90</Paragraphs>
  <Slides>21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Nikosh</vt:lpstr>
      <vt:lpstr>NikoshBAN</vt:lpstr>
      <vt:lpstr>Times New Roman</vt:lpstr>
      <vt:lpstr>Vrinda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Khurshed Alam Akand</dc:creator>
  <cp:lastModifiedBy>Admin</cp:lastModifiedBy>
  <cp:revision>69</cp:revision>
  <dcterms:created xsi:type="dcterms:W3CDTF">2006-08-16T00:00:00Z</dcterms:created>
  <dcterms:modified xsi:type="dcterms:W3CDTF">2016-08-09T06:05:29Z</dcterms:modified>
</cp:coreProperties>
</file>